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4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5" r:id="rId13"/>
    <p:sldId id="266" r:id="rId14"/>
    <p:sldId id="267" r:id="rId15"/>
    <p:sldId id="268" r:id="rId16"/>
    <p:sldId id="269" r:id="rId17"/>
    <p:sldId id="272" r:id="rId18"/>
    <p:sldId id="270" r:id="rId19"/>
    <p:sldId id="271" r:id="rId20"/>
    <p:sldId id="273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4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1F91A-FFA7-498C-9241-E26ECA13E6AD}" type="datetimeFigureOut">
              <a:rPr lang="en-US" smtClean="0"/>
              <a:pPr/>
              <a:t>2/18/2012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2613-C0A7-4DCE-AECF-8EFC2C329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1F91A-FFA7-498C-9241-E26ECA13E6AD}" type="datetimeFigureOut">
              <a:rPr lang="en-US" smtClean="0"/>
              <a:pPr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2613-C0A7-4DCE-AECF-8EFC2C329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1F91A-FFA7-498C-9241-E26ECA13E6AD}" type="datetimeFigureOut">
              <a:rPr lang="en-US" smtClean="0"/>
              <a:pPr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2613-C0A7-4DCE-AECF-8EFC2C329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1F91A-FFA7-498C-9241-E26ECA13E6AD}" type="datetimeFigureOut">
              <a:rPr lang="en-US" smtClean="0"/>
              <a:pPr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2613-C0A7-4DCE-AECF-8EFC2C329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1F91A-FFA7-498C-9241-E26ECA13E6AD}" type="datetimeFigureOut">
              <a:rPr lang="en-US" smtClean="0"/>
              <a:pPr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2613-C0A7-4DCE-AECF-8EFC2C329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1F91A-FFA7-498C-9241-E26ECA13E6AD}" type="datetimeFigureOut">
              <a:rPr lang="en-US" smtClean="0"/>
              <a:pPr/>
              <a:t>2/18/2012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2613-C0A7-4DCE-AECF-8EFC2C329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1F91A-FFA7-498C-9241-E26ECA13E6AD}" type="datetimeFigureOut">
              <a:rPr lang="en-US" smtClean="0"/>
              <a:pPr/>
              <a:t>2/18/2012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2613-C0A7-4DCE-AECF-8EFC2C329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1F91A-FFA7-498C-9241-E26ECA13E6AD}" type="datetimeFigureOut">
              <a:rPr lang="en-US" smtClean="0"/>
              <a:pPr/>
              <a:t>2/18/2012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492613-C0A7-4DCE-AECF-8EFC2C329A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1F91A-FFA7-498C-9241-E26ECA13E6AD}" type="datetimeFigureOut">
              <a:rPr lang="en-US" smtClean="0"/>
              <a:pPr/>
              <a:t>2/18/2012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2613-C0A7-4DCE-AECF-8EFC2C329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1F91A-FFA7-498C-9241-E26ECA13E6AD}" type="datetimeFigureOut">
              <a:rPr lang="en-US" smtClean="0"/>
              <a:pPr/>
              <a:t>2/18/2012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B492613-C0A7-4DCE-AECF-8EFC2C329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821F91A-FFA7-498C-9241-E26ECA13E6AD}" type="datetimeFigureOut">
              <a:rPr lang="en-US" smtClean="0"/>
              <a:pPr/>
              <a:t>2/18/2012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2613-C0A7-4DCE-AECF-8EFC2C329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821F91A-FFA7-498C-9241-E26ECA13E6AD}" type="datetimeFigureOut">
              <a:rPr lang="en-US" smtClean="0"/>
              <a:pPr/>
              <a:t>2/18/2012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B492613-C0A7-4DCE-AECF-8EFC2C329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luckey\Videos\Hot_Spots__The_Formation_of_the_Hawaiian_Islands.as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../Pictures/animated%20clip%20art/volcano%20erupt.gif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hyperlink" Target="http://www.youtube.com/watch?v=Bf4iJvrAv-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luckey\Videos\Lava_on_Land_and_in_Water.as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luckey\Videos\The_Ring_of_Fire.as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w viscosity lav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457200"/>
            <a:ext cx="7467600" cy="60211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276600"/>
            <a:ext cx="6480048" cy="2301240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FFFF00"/>
                </a:solidFill>
                <a:latin typeface="Britannic Bold" pitchFamily="34" charset="0"/>
              </a:rPr>
              <a:t>volcanoes</a:t>
            </a:r>
            <a:endParaRPr lang="en-US" sz="6600" dirty="0">
              <a:solidFill>
                <a:srgbClr val="FFFF00"/>
              </a:solidFill>
              <a:latin typeface="Britannic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Berlin Sans FB Demi" pitchFamily="34" charset="0"/>
              </a:rPr>
              <a:t>Chapter </a:t>
            </a:r>
            <a:r>
              <a:rPr lang="en-US" sz="3600" dirty="0" smtClean="0">
                <a:latin typeface="Berlin Sans FB Demi" pitchFamily="34" charset="0"/>
              </a:rPr>
              <a:t>7</a:t>
            </a:r>
          </a:p>
          <a:p>
            <a:r>
              <a:rPr lang="en-US" sz="3600" dirty="0" smtClean="0">
                <a:latin typeface="Berlin Sans FB Demi" pitchFamily="34" charset="0"/>
              </a:rPr>
              <a:t>Sections 1 &amp; 2</a:t>
            </a:r>
            <a:endParaRPr lang="en-US" sz="3600" dirty="0"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ubduction zon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276288"/>
            <a:ext cx="8458200" cy="60483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HOT SPOT VOLCANOES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82000" cy="4525963"/>
          </a:xfrm>
        </p:spPr>
        <p:txBody>
          <a:bodyPr/>
          <a:lstStyle/>
          <a:p>
            <a:r>
              <a:rPr lang="en-US" dirty="0" smtClean="0"/>
              <a:t>These volcanoes occur in the middle of a plate instead of at a plate boundary.</a:t>
            </a:r>
          </a:p>
          <a:p>
            <a:r>
              <a:rPr lang="en-US" dirty="0" smtClean="0"/>
              <a:t>There is a weak spot in the middle of a plate and sometimes islands can form.</a:t>
            </a:r>
          </a:p>
          <a:p>
            <a:pPr>
              <a:buNone/>
            </a:pPr>
            <a:r>
              <a:rPr lang="en-US" dirty="0" smtClean="0"/>
              <a:t>HOT SPOTS: Hawaiian Islands, Yellowstone Nat’l Park.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yellowstone natl par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4263995"/>
            <a:ext cx="2895600" cy="25940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hawaiiaan island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4419600"/>
            <a:ext cx="3810000" cy="2406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Hot Spots Video Clip – click </a:t>
            </a:r>
            <a:endParaRPr lang="en-US" dirty="0"/>
          </a:p>
        </p:txBody>
      </p:sp>
      <p:pic>
        <p:nvPicPr>
          <p:cNvPr id="4" name="Hot_Spots__The_Formation_of_the_Hawaiian_Islands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8200" y="1576388"/>
            <a:ext cx="75438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Hot Spot Islands</a:t>
            </a:r>
            <a:endParaRPr lang="en-US" dirty="0"/>
          </a:p>
        </p:txBody>
      </p:sp>
      <p:pic>
        <p:nvPicPr>
          <p:cNvPr id="4" name="Content Placeholder 3" descr="hot spot islands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752600"/>
            <a:ext cx="6934200" cy="4485408"/>
          </a:xfrm>
        </p:spPr>
      </p:pic>
      <p:pic>
        <p:nvPicPr>
          <p:cNvPr id="5" name="Picture 4" descr="volcano erupt.gif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10400" y="381000"/>
            <a:ext cx="1752600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92D050"/>
                </a:solidFill>
                <a:latin typeface="Aharoni" pitchFamily="2" charset="-79"/>
                <a:cs typeface="Aharoni" pitchFamily="2" charset="-79"/>
              </a:rPr>
              <a:t>Hawaiian Islands</a:t>
            </a:r>
            <a:endParaRPr lang="en-US" sz="5400" dirty="0">
              <a:solidFill>
                <a:srgbClr val="92D050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Content Placeholder 3" descr="click_7.gif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676400"/>
            <a:ext cx="1304290" cy="990600"/>
          </a:xfrm>
        </p:spPr>
      </p:pic>
      <p:pic>
        <p:nvPicPr>
          <p:cNvPr id="5" name="Picture 4" descr="hawaiiaan island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72469" y="1524000"/>
            <a:ext cx="6862762" cy="50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>
                <a:solidFill>
                  <a:srgbClr val="FF0000"/>
                </a:solidFill>
                <a:latin typeface="Britannic Bold" pitchFamily="34" charset="0"/>
              </a:rPr>
              <a:t>PROPERTIES OF MAGMA</a:t>
            </a:r>
            <a:r>
              <a:rPr lang="en-US" dirty="0" smtClean="0"/>
              <a:t> </a:t>
            </a:r>
            <a:r>
              <a:rPr lang="en-US" dirty="0" smtClean="0"/>
              <a:t>(sect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Every substance has its own chemical and physical properties.</a:t>
            </a:r>
          </a:p>
          <a:p>
            <a:pPr>
              <a:buNone/>
            </a:pPr>
            <a:r>
              <a:rPr lang="en-US" dirty="0" smtClean="0"/>
              <a:t>These properties can be used to identify a </a:t>
            </a:r>
          </a:p>
          <a:p>
            <a:pPr>
              <a:buNone/>
            </a:pPr>
            <a:r>
              <a:rPr lang="en-US" dirty="0" smtClean="0"/>
              <a:t>s</a:t>
            </a:r>
            <a:r>
              <a:rPr lang="en-US" dirty="0" smtClean="0"/>
              <a:t>ubstance and predict how it will behave.</a:t>
            </a:r>
          </a:p>
          <a:p>
            <a:pPr>
              <a:buNone/>
            </a:pPr>
            <a:r>
              <a:rPr lang="en-US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PHYSICAL property</a:t>
            </a:r>
            <a:r>
              <a:rPr lang="en-US" dirty="0" smtClean="0"/>
              <a:t>:  a characteristic that can be observed without changing the composition of the substance. (color, density, mass, hardness, melting point, etc)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CHEMICAL property</a:t>
            </a:r>
            <a:r>
              <a:rPr lang="en-US" dirty="0" smtClean="0"/>
              <a:t>:  characteristics that describe a substance’s ability to form new substances.  (corrosive, flammable, etc)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iscosity1.jpg"/>
          <p:cNvPicPr>
            <a:picLocks noChangeAspect="1"/>
          </p:cNvPicPr>
          <p:nvPr/>
        </p:nvPicPr>
        <p:blipFill>
          <a:blip r:embed="rId2" cstate="print">
            <a:lum bright="-30000"/>
          </a:blip>
          <a:stretch>
            <a:fillRect/>
          </a:stretch>
        </p:blipFill>
        <p:spPr>
          <a:xfrm>
            <a:off x="304800" y="1066800"/>
            <a:ext cx="8305800" cy="5600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FF00"/>
                </a:solidFill>
                <a:latin typeface="Colonna MT" pitchFamily="82" charset="0"/>
              </a:rPr>
              <a:t>VISCOSITY</a:t>
            </a:r>
            <a:endParaRPr lang="en-US" sz="5400" dirty="0">
              <a:solidFill>
                <a:srgbClr val="FFFF00"/>
              </a:solidFill>
              <a:latin typeface="Colonna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b="1" dirty="0" smtClean="0"/>
              <a:t>Magma/lava can be described by its viscosity.</a:t>
            </a:r>
          </a:p>
          <a:p>
            <a:r>
              <a:rPr lang="en-US" b="1" u="sng" dirty="0" smtClean="0">
                <a:solidFill>
                  <a:srgbClr val="00B0F0"/>
                </a:solidFill>
              </a:rPr>
              <a:t>VISCOSITY</a:t>
            </a:r>
            <a:r>
              <a:rPr lang="en-US" b="1" dirty="0" smtClean="0"/>
              <a:t>:  resistance of a liquid to flowing.</a:t>
            </a:r>
          </a:p>
          <a:p>
            <a:r>
              <a:rPr lang="en-US" b="1" dirty="0" smtClean="0"/>
              <a:t>High Viscosity – flows very slowly (ketchup)</a:t>
            </a:r>
          </a:p>
          <a:p>
            <a:r>
              <a:rPr lang="en-US" b="1" dirty="0" smtClean="0"/>
              <a:t>Low Viscosity – flows quickly (water)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Which has higher viscosity?</a:t>
            </a:r>
            <a:endParaRPr lang="en-US" b="1" dirty="0"/>
          </a:p>
        </p:txBody>
      </p:sp>
      <p:pic>
        <p:nvPicPr>
          <p:cNvPr id="4" name="Content Placeholder 3" descr="viscosity ketchup &amp; mustar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524000"/>
            <a:ext cx="7239000" cy="49120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Viscosity of magma depends on </a:t>
            </a:r>
            <a:r>
              <a:rPr lang="en-US" sz="6700" dirty="0" smtClean="0">
                <a:latin typeface="Aharoni" pitchFamily="2" charset="-79"/>
                <a:cs typeface="Aharoni" pitchFamily="2" charset="-79"/>
              </a:rPr>
              <a:t>2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 things: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52578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92D050"/>
                </a:solidFill>
              </a:rPr>
              <a:t>1)  Silica content</a:t>
            </a:r>
          </a:p>
          <a:p>
            <a:r>
              <a:rPr lang="en-US" sz="3200" b="1" dirty="0" smtClean="0">
                <a:solidFill>
                  <a:srgbClr val="92D050"/>
                </a:solidFill>
              </a:rPr>
              <a:t>2)  Temperature</a:t>
            </a:r>
          </a:p>
          <a:p>
            <a:endParaRPr lang="en-US" dirty="0" smtClean="0"/>
          </a:p>
          <a:p>
            <a:r>
              <a:rPr lang="en-US" u="sng" dirty="0" smtClean="0">
                <a:latin typeface="Aharoni" pitchFamily="2" charset="-79"/>
                <a:cs typeface="Aharoni" pitchFamily="2" charset="-79"/>
              </a:rPr>
              <a:t>Silica Content</a:t>
            </a:r>
            <a:r>
              <a:rPr lang="en-US" dirty="0" smtClean="0"/>
              <a:t>:  ranges from 50% - 70%</a:t>
            </a:r>
          </a:p>
          <a:p>
            <a:pPr>
              <a:buNone/>
            </a:pPr>
            <a:r>
              <a:rPr lang="en-US" dirty="0" smtClean="0"/>
              <a:t>Higher silica		   Higher viscosity</a:t>
            </a:r>
          </a:p>
          <a:p>
            <a:pPr>
              <a:buNone/>
            </a:pPr>
            <a:r>
              <a:rPr lang="en-US" dirty="0" smtClean="0"/>
              <a:t>High silica magma is lighter in color,  doesn’t flow </a:t>
            </a:r>
          </a:p>
          <a:p>
            <a:pPr>
              <a:buNone/>
            </a:pPr>
            <a:r>
              <a:rPr lang="en-US" dirty="0" smtClean="0"/>
              <a:t>Very far; cools to form </a:t>
            </a:r>
            <a:r>
              <a:rPr lang="en-US" dirty="0" err="1" smtClean="0"/>
              <a:t>rhyolite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Less silica – magma is darker; flows faster; cools to form basalt</a:t>
            </a:r>
            <a:endParaRPr lang="en-US" dirty="0"/>
          </a:p>
        </p:txBody>
      </p:sp>
      <p:sp>
        <p:nvSpPr>
          <p:cNvPr id="4" name="Striped Right Arrow 3"/>
          <p:cNvSpPr/>
          <p:nvPr/>
        </p:nvSpPr>
        <p:spPr>
          <a:xfrm>
            <a:off x="2819400" y="3810000"/>
            <a:ext cx="1447800" cy="533400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Britannic Bold" pitchFamily="34" charset="0"/>
              </a:rPr>
              <a:t>Viscosity &amp; Temperature</a:t>
            </a:r>
            <a:endParaRPr lang="en-US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82000" cy="4525963"/>
          </a:xfrm>
        </p:spPr>
        <p:txBody>
          <a:bodyPr/>
          <a:lstStyle/>
          <a:p>
            <a:r>
              <a:rPr lang="en-US" dirty="0" smtClean="0"/>
              <a:t>Temperature of magma ranges from 750</a:t>
            </a:r>
            <a:r>
              <a:rPr lang="en-US" baseline="30000" dirty="0" smtClean="0"/>
              <a:t>o</a:t>
            </a:r>
            <a:r>
              <a:rPr lang="en-US" dirty="0" smtClean="0"/>
              <a:t> – 1175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</a:p>
          <a:p>
            <a:pPr>
              <a:buNone/>
            </a:pPr>
            <a:r>
              <a:rPr lang="en-US" dirty="0" smtClean="0"/>
              <a:t>Higher temperature 			Lower viscosity</a:t>
            </a:r>
          </a:p>
          <a:p>
            <a:pPr>
              <a:buNone/>
            </a:pPr>
            <a:r>
              <a:rPr lang="en-US" dirty="0" smtClean="0"/>
              <a:t>Hotter magma flows faster; cooler magma flows </a:t>
            </a:r>
          </a:p>
          <a:p>
            <a:pPr>
              <a:buNone/>
            </a:pPr>
            <a:r>
              <a:rPr lang="en-US" dirty="0" smtClean="0"/>
              <a:t>m</a:t>
            </a:r>
            <a:r>
              <a:rPr lang="en-US" dirty="0" smtClean="0"/>
              <a:t>ore slowly.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Notched Right Arrow 3"/>
          <p:cNvSpPr/>
          <p:nvPr/>
        </p:nvSpPr>
        <p:spPr>
          <a:xfrm>
            <a:off x="4114800" y="2057400"/>
            <a:ext cx="1371600" cy="533400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otstuff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0" y="4038600"/>
            <a:ext cx="1892128" cy="2333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high viscosity lava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3886200"/>
            <a:ext cx="5334000" cy="27544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Britannic Bold" pitchFamily="34" charset="0"/>
              </a:rPr>
              <a:t>Volcanoes &amp; Plate Tectonics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(Sect 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4830763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Volcano</a:t>
            </a:r>
            <a:r>
              <a:rPr lang="en-US" dirty="0" smtClean="0"/>
              <a:t> – a weak spot in the earth’s crust where magma comes to the surface</a:t>
            </a:r>
          </a:p>
          <a:p>
            <a:r>
              <a:rPr lang="en-US" dirty="0" smtClean="0"/>
              <a:t>There are over 600 active volcanoes on land and many more under the sea!</a:t>
            </a:r>
          </a:p>
          <a:p>
            <a:r>
              <a:rPr lang="en-US" dirty="0" smtClean="0"/>
              <a:t>Volcanoes are located at 1) plate boundaries and  2) at hot spots.</a:t>
            </a:r>
          </a:p>
          <a:p>
            <a:r>
              <a:rPr lang="en-US" dirty="0" smtClean="0"/>
              <a:t>Volcanoes located at plate boundaries form </a:t>
            </a:r>
            <a:r>
              <a:rPr lang="en-US" b="1" u="sng" dirty="0" smtClean="0">
                <a:solidFill>
                  <a:srgbClr val="FF0000"/>
                </a:solidFill>
              </a:rPr>
              <a:t>volcanic belts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non explosive eruptions spew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0" y="4800600"/>
            <a:ext cx="2228850" cy="2057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latin typeface="Britannic Bold" pitchFamily="34" charset="0"/>
              </a:rPr>
              <a:t>Two Types of Lava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4525963"/>
          </a:xfrm>
        </p:spPr>
        <p:txBody>
          <a:bodyPr/>
          <a:lstStyle/>
          <a:p>
            <a:r>
              <a:rPr lang="en-US" u="sng" dirty="0" err="1" smtClean="0">
                <a:solidFill>
                  <a:srgbClr val="FFC000"/>
                </a:solidFill>
                <a:latin typeface="Britannic Bold" pitchFamily="34" charset="0"/>
              </a:rPr>
              <a:t>Pahoehoe</a:t>
            </a:r>
            <a:r>
              <a:rPr lang="en-US" dirty="0" smtClean="0"/>
              <a:t>: low viscosity, fast moving, wrinkles, billows, ropy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u="sng" dirty="0" err="1" smtClean="0">
                <a:solidFill>
                  <a:srgbClr val="FF0000"/>
                </a:solidFill>
                <a:latin typeface="Britannic Bold" pitchFamily="34" charset="0"/>
              </a:rPr>
              <a:t>Aa</a:t>
            </a:r>
            <a:r>
              <a:rPr lang="en-US" dirty="0" smtClean="0"/>
              <a:t>: high viscosity, cooler,</a:t>
            </a:r>
          </a:p>
          <a:p>
            <a:pPr>
              <a:buNone/>
            </a:pPr>
            <a:r>
              <a:rPr lang="en-US" dirty="0" smtClean="0"/>
              <a:t>Slower, rough, and jagged</a:t>
            </a:r>
            <a:endParaRPr lang="en-US" dirty="0"/>
          </a:p>
        </p:txBody>
      </p:sp>
      <p:pic>
        <p:nvPicPr>
          <p:cNvPr id="4" name="Picture 3" descr="ropy strands of pahoeho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7800" y="2286000"/>
            <a:ext cx="3276600" cy="1847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aa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4572000"/>
            <a:ext cx="335280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Oval Callout 5"/>
          <p:cNvSpPr/>
          <p:nvPr/>
        </p:nvSpPr>
        <p:spPr>
          <a:xfrm>
            <a:off x="1676400" y="5029200"/>
            <a:ext cx="3505200" cy="1524000"/>
          </a:xfrm>
          <a:prstGeom prst="wedgeEllipseCallout">
            <a:avLst>
              <a:gd name="adj1" fmla="val 70629"/>
              <a:gd name="adj2" fmla="val -16295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Think about what you would say if you walked on this barefooted… “</a:t>
            </a:r>
            <a:r>
              <a:rPr lang="en-US" b="1" dirty="0" err="1" smtClean="0"/>
              <a:t>Aa</a:t>
            </a:r>
            <a:r>
              <a:rPr lang="en-US" b="1" dirty="0" smtClean="0"/>
              <a:t>”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Lava video – Click to watch</a:t>
            </a:r>
            <a:endParaRPr lang="en-US" dirty="0"/>
          </a:p>
        </p:txBody>
      </p:sp>
      <p:pic>
        <p:nvPicPr>
          <p:cNvPr id="4" name="Lava_on_Land_and_in_Water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33400" y="1368569"/>
            <a:ext cx="8001000" cy="52474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7467600" cy="1143000"/>
          </a:xfrm>
        </p:spPr>
        <p:txBody>
          <a:bodyPr/>
          <a:lstStyle/>
          <a:p>
            <a:r>
              <a:rPr lang="en-US" dirty="0" smtClean="0"/>
              <a:t>Volcanoes &amp; plate boundaries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48307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Volcanic belt that surrounds or lines the Pacific </a:t>
            </a:r>
          </a:p>
          <a:p>
            <a:pPr>
              <a:buNone/>
            </a:pPr>
            <a:r>
              <a:rPr lang="en-US" dirty="0" smtClean="0"/>
              <a:t>Ocean is called: </a:t>
            </a:r>
            <a:r>
              <a:rPr lang="en-US" b="1" u="sng" dirty="0" smtClean="0">
                <a:solidFill>
                  <a:srgbClr val="FFC000"/>
                </a:solidFill>
              </a:rPr>
              <a:t>THE RING OF FIRE</a:t>
            </a:r>
          </a:p>
        </p:txBody>
      </p:sp>
      <p:pic>
        <p:nvPicPr>
          <p:cNvPr id="4" name="Picture 3" descr="ring of fire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1" y="2971800"/>
            <a:ext cx="3968588" cy="3733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ring of fire m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2895600"/>
            <a:ext cx="4224954" cy="3733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– Click to begin</a:t>
            </a:r>
            <a:endParaRPr lang="en-US" dirty="0"/>
          </a:p>
        </p:txBody>
      </p:sp>
      <p:pic>
        <p:nvPicPr>
          <p:cNvPr id="4" name="The_Ring_of_Fire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49604" y="1447800"/>
            <a:ext cx="7732396" cy="5272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Volcanoes can form at divergent and convergent plate boundaries.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Big divergent boundaries – Mid Atlantic Ridge and Great Rift that travels through the middle of Africa (Great Rift Valley)</a:t>
            </a:r>
          </a:p>
          <a:p>
            <a:endParaRPr lang="en-US" dirty="0"/>
          </a:p>
        </p:txBody>
      </p:sp>
      <p:pic>
        <p:nvPicPr>
          <p:cNvPr id="4" name="Picture 3" descr="volcano map afric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0" y="3200400"/>
            <a:ext cx="2544184" cy="3276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mid ocean ridge w mag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3200400"/>
            <a:ext cx="4267200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ounded Rectangular Callout 5"/>
          <p:cNvSpPr/>
          <p:nvPr/>
        </p:nvSpPr>
        <p:spPr>
          <a:xfrm>
            <a:off x="1143000" y="3352800"/>
            <a:ext cx="2209800" cy="765048"/>
          </a:xfrm>
          <a:prstGeom prst="wedgeRoundRectCallout">
            <a:avLst>
              <a:gd name="adj1" fmla="val 16475"/>
              <a:gd name="adj2" fmla="val 149812"/>
              <a:gd name="adj3" fmla="val 1666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Mid Atlantic Ridge</a:t>
            </a:r>
            <a:endParaRPr lang="en-US" b="1" dirty="0"/>
          </a:p>
        </p:txBody>
      </p:sp>
      <p:sp>
        <p:nvSpPr>
          <p:cNvPr id="7" name="Rectangular Callout 6"/>
          <p:cNvSpPr/>
          <p:nvPr/>
        </p:nvSpPr>
        <p:spPr>
          <a:xfrm>
            <a:off x="7620000" y="3276600"/>
            <a:ext cx="1295400" cy="1066800"/>
          </a:xfrm>
          <a:prstGeom prst="wedgeRectCallout">
            <a:avLst>
              <a:gd name="adj1" fmla="val -111620"/>
              <a:gd name="adj2" fmla="val 119186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Great Rift Valley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thiopia volcano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533400"/>
            <a:ext cx="3810000" cy="2480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0000"/>
                </a:solidFill>
                <a:latin typeface="Britannic Bold" pitchFamily="34" charset="0"/>
              </a:rPr>
              <a:t>Africa’s Great Rift Valley</a:t>
            </a:r>
            <a:endParaRPr lang="en-US" sz="4800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pic>
        <p:nvPicPr>
          <p:cNvPr id="4" name="Content Placeholder 3" descr="africa crate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1371600"/>
            <a:ext cx="4272699" cy="3200400"/>
          </a:xfrm>
        </p:spPr>
      </p:pic>
      <p:pic>
        <p:nvPicPr>
          <p:cNvPr id="6" name="Picture 5" descr="africa's rift valle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3400" y="3352800"/>
            <a:ext cx="3733800" cy="33105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Oceanic-Oceanic Convergent Boundary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382000" cy="4525963"/>
          </a:xfrm>
        </p:spPr>
        <p:txBody>
          <a:bodyPr/>
          <a:lstStyle/>
          <a:p>
            <a:r>
              <a:rPr lang="en-US" dirty="0" smtClean="0"/>
              <a:t>The denser plate </a:t>
            </a:r>
            <a:r>
              <a:rPr lang="en-US" dirty="0" err="1" smtClean="0"/>
              <a:t>subducts</a:t>
            </a:r>
            <a:r>
              <a:rPr lang="en-US" dirty="0" smtClean="0"/>
              <a:t>, magma rises and eventually forms islands.  The islands form an </a:t>
            </a:r>
            <a:r>
              <a:rPr lang="en-US" b="1" u="sng" dirty="0" smtClean="0">
                <a:solidFill>
                  <a:srgbClr val="FF0000"/>
                </a:solidFill>
              </a:rPr>
              <a:t>ISLAND ARC</a:t>
            </a:r>
            <a:r>
              <a:rPr lang="en-US" dirty="0" smtClean="0"/>
              <a:t>.  The islands arrangement is in the same shape as the plate boundary that formed them.  EX:  Japan, New Zealand, </a:t>
            </a:r>
            <a:r>
              <a:rPr lang="en-US" dirty="0" err="1" smtClean="0"/>
              <a:t>Phillippines</a:t>
            </a:r>
            <a:r>
              <a:rPr lang="en-US" dirty="0" smtClean="0"/>
              <a:t>, Caribbean Islands.</a:t>
            </a:r>
            <a:endParaRPr lang="en-US" dirty="0"/>
          </a:p>
        </p:txBody>
      </p:sp>
      <p:pic>
        <p:nvPicPr>
          <p:cNvPr id="5" name="Picture 4" descr="caribbean isla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4055753"/>
            <a:ext cx="3352800" cy="28022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philippines island ar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3581400"/>
            <a:ext cx="2581275" cy="3276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00B0F0"/>
                </a:solidFill>
              </a:rPr>
              <a:t>Oceanic-Continental Crust Boundaries</a:t>
            </a:r>
            <a:endParaRPr lang="en-US" b="1" u="sng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r>
              <a:rPr lang="en-US" dirty="0" smtClean="0"/>
              <a:t>Oceanic Plate </a:t>
            </a:r>
            <a:r>
              <a:rPr lang="en-US" dirty="0" err="1" smtClean="0"/>
              <a:t>subducts</a:t>
            </a:r>
            <a:r>
              <a:rPr lang="en-US" dirty="0" smtClean="0"/>
              <a:t> under the less dense continental plate.  Coastal volcanoes form.</a:t>
            </a:r>
          </a:p>
          <a:p>
            <a:pPr>
              <a:buNone/>
            </a:pPr>
            <a:r>
              <a:rPr lang="en-US" dirty="0" smtClean="0"/>
              <a:t>EX:  Mt St Helens; Andes in S. America </a:t>
            </a:r>
            <a:endParaRPr lang="en-US" dirty="0"/>
          </a:p>
        </p:txBody>
      </p:sp>
      <p:pic>
        <p:nvPicPr>
          <p:cNvPr id="4" name="Picture 3" descr="mexico volcano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3352800"/>
            <a:ext cx="3804024" cy="3124200"/>
          </a:xfrm>
          <a:prstGeom prst="rect">
            <a:avLst/>
          </a:prstGeom>
        </p:spPr>
      </p:pic>
      <p:pic>
        <p:nvPicPr>
          <p:cNvPr id="5" name="Picture 4" descr="mt st helens befo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3352800"/>
            <a:ext cx="4084948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us volcanoes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533400"/>
            <a:ext cx="7235461" cy="6032290"/>
          </a:xfrm>
        </p:spPr>
      </p:pic>
      <p:sp>
        <p:nvSpPr>
          <p:cNvPr id="5" name="Rounded Rectangular Callout 4"/>
          <p:cNvSpPr/>
          <p:nvPr/>
        </p:nvSpPr>
        <p:spPr>
          <a:xfrm>
            <a:off x="152400" y="3200400"/>
            <a:ext cx="2438400" cy="1752600"/>
          </a:xfrm>
          <a:prstGeom prst="wedgeRoundRectCallout">
            <a:avLst>
              <a:gd name="adj1" fmla="val 40651"/>
              <a:gd name="adj2" fmla="val -106594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Volcanoes located along boundary btw North </a:t>
            </a:r>
            <a:r>
              <a:rPr lang="en-US" b="1" dirty="0" err="1" smtClean="0"/>
              <a:t>Amer</a:t>
            </a:r>
            <a:r>
              <a:rPr lang="en-US" b="1" dirty="0" smtClean="0"/>
              <a:t> Plate and Pacific Plate.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259</TotalTime>
  <Words>497</Words>
  <Application>Microsoft Office PowerPoint</Application>
  <PresentationFormat>On-screen Show (4:3)</PresentationFormat>
  <Paragraphs>65</Paragraphs>
  <Slides>21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Technic</vt:lpstr>
      <vt:lpstr>volcanoes</vt:lpstr>
      <vt:lpstr>Volcanoes &amp; Plate Tectonics (Sect 1)</vt:lpstr>
      <vt:lpstr>Volcanoes &amp; plate boundaries</vt:lpstr>
      <vt:lpstr>Video – Click to begin</vt:lpstr>
      <vt:lpstr>Volcanoes can form at divergent and convergent plate boundaries.</vt:lpstr>
      <vt:lpstr>Africa’s Great Rift Valley</vt:lpstr>
      <vt:lpstr>Oceanic-Oceanic Convergent Boundary</vt:lpstr>
      <vt:lpstr>Oceanic-Continental Crust Boundaries</vt:lpstr>
      <vt:lpstr>Slide 9</vt:lpstr>
      <vt:lpstr>Slide 10</vt:lpstr>
      <vt:lpstr>HOT SPOT VOLCANOES</vt:lpstr>
      <vt:lpstr>Hot Spots Video Clip – click </vt:lpstr>
      <vt:lpstr>Hot Spot Islands</vt:lpstr>
      <vt:lpstr>Hawaiian Islands</vt:lpstr>
      <vt:lpstr>PROPERTIES OF MAGMA (sect 2)</vt:lpstr>
      <vt:lpstr>VISCOSITY</vt:lpstr>
      <vt:lpstr>Which has higher viscosity?</vt:lpstr>
      <vt:lpstr>Viscosity of magma depends on 2 things:</vt:lpstr>
      <vt:lpstr>Viscosity &amp; Temperature</vt:lpstr>
      <vt:lpstr>Two Types of Lava:</vt:lpstr>
      <vt:lpstr>Lava video – Click to watch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volcanoes</dc:title>
  <dc:creator>jluckey</dc:creator>
  <cp:lastModifiedBy>jluckey</cp:lastModifiedBy>
  <cp:revision>14</cp:revision>
  <dcterms:created xsi:type="dcterms:W3CDTF">2012-02-14T00:13:08Z</dcterms:created>
  <dcterms:modified xsi:type="dcterms:W3CDTF">2012-02-19T01:11:19Z</dcterms:modified>
</cp:coreProperties>
</file>